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90" r:id="rId3"/>
    <p:sldId id="262" r:id="rId4"/>
    <p:sldId id="284" r:id="rId5"/>
    <p:sldId id="264" r:id="rId6"/>
    <p:sldId id="266" r:id="rId7"/>
    <p:sldId id="265" r:id="rId8"/>
    <p:sldId id="307" r:id="rId9"/>
    <p:sldId id="308" r:id="rId10"/>
    <p:sldId id="304" r:id="rId11"/>
    <p:sldId id="311" r:id="rId12"/>
    <p:sldId id="291" r:id="rId13"/>
    <p:sldId id="312" r:id="rId14"/>
    <p:sldId id="314" r:id="rId15"/>
    <p:sldId id="313" r:id="rId16"/>
    <p:sldId id="305" r:id="rId17"/>
    <p:sldId id="306" r:id="rId18"/>
  </p:sldIdLst>
  <p:sldSz cx="9144000" cy="6858000" type="screen4x3"/>
  <p:notesSz cx="6858000" cy="987425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002164"/>
    <a:srgbClr val="E88920"/>
    <a:srgbClr val="BD6C13"/>
    <a:srgbClr val="EC99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43" autoAdjust="0"/>
    <p:restoredTop sz="94660"/>
  </p:normalViewPr>
  <p:slideViewPr>
    <p:cSldViewPr>
      <p:cViewPr varScale="1">
        <p:scale>
          <a:sx n="86" d="100"/>
          <a:sy n="86" d="100"/>
        </p:scale>
        <p:origin x="1143" y="4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2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3CCD1B-8C99-4A22-8F20-BB163E6B9215}" type="datetimeFigureOut">
              <a:rPr lang="nl-BE" smtClean="0"/>
              <a:pPr/>
              <a:t>18/04/2025</a:t>
            </a:fld>
            <a:endParaRPr lang="nl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690271"/>
            <a:ext cx="548640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6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378826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E0B7AB-CB45-41C7-A90C-4C2030601B1A}" type="slidenum">
              <a:rPr lang="nl-BE" smtClean="0"/>
              <a:pPr/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E0B7AB-CB45-41C7-A90C-4C2030601B1A}" type="slidenum">
              <a:rPr lang="nl-BE" smtClean="0"/>
              <a:pPr/>
              <a:t>13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6428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939ED-5610-48B3-A789-05FDEE141D2F}" type="datetime1">
              <a:rPr lang="nl-BE" smtClean="0"/>
              <a:pPr/>
              <a:t>18/04/2025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127E6-936E-403A-A832-6BE9B18D9443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6E392-403E-4196-9985-F2FAC6B07E74}" type="datetime1">
              <a:rPr lang="nl-BE" smtClean="0"/>
              <a:pPr/>
              <a:t>18/04/2025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127E6-936E-403A-A832-6BE9B18D9443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FE09C-FB75-4CA0-838F-0DB97EED906F}" type="datetime1">
              <a:rPr lang="nl-BE" smtClean="0"/>
              <a:pPr/>
              <a:t>18/04/2025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127E6-936E-403A-A832-6BE9B18D9443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7C4BC-B7FC-4C7C-8BF2-A4D6ABCED81C}" type="datetime1">
              <a:rPr lang="nl-BE" smtClean="0"/>
              <a:pPr/>
              <a:t>18/04/2025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127E6-936E-403A-A832-6BE9B18D9443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AAA5B-894C-4899-8A2F-4DD9CF62CEA6}" type="datetime1">
              <a:rPr lang="nl-BE" smtClean="0"/>
              <a:pPr/>
              <a:t>18/04/2025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127E6-936E-403A-A832-6BE9B18D9443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27C62-E43D-4827-9EE8-1E88EEC972B3}" type="datetime1">
              <a:rPr lang="nl-BE" smtClean="0"/>
              <a:pPr/>
              <a:t>18/04/2025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127E6-936E-403A-A832-6BE9B18D9443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1B901-BA71-41EF-8EC8-2432B5B42378}" type="datetime1">
              <a:rPr lang="nl-BE" smtClean="0"/>
              <a:pPr/>
              <a:t>18/04/2025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127E6-936E-403A-A832-6BE9B18D9443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C6C-AAC7-4888-9A1F-E2D2E837ACB6}" type="datetime1">
              <a:rPr lang="nl-BE" smtClean="0"/>
              <a:pPr/>
              <a:t>18/04/2025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127E6-936E-403A-A832-6BE9B18D9443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1C03-FBC1-4DCB-B1A9-9686C54AE777}" type="datetime1">
              <a:rPr lang="nl-BE" smtClean="0"/>
              <a:pPr/>
              <a:t>18/04/2025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127E6-936E-403A-A832-6BE9B18D9443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F08B0-0F84-427B-88EC-814FF5D1B4DD}" type="datetime1">
              <a:rPr lang="nl-BE" smtClean="0"/>
              <a:pPr/>
              <a:t>18/04/2025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127E6-936E-403A-A832-6BE9B18D9443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76126-AFBB-4F78-BD37-5463D9C91F2C}" type="datetime1">
              <a:rPr lang="nl-BE" smtClean="0"/>
              <a:pPr/>
              <a:t>18/04/2025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127E6-936E-403A-A832-6BE9B18D9443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D6DB7-4B02-459C-86FA-6136036D689F}" type="datetime1">
              <a:rPr lang="nl-BE" smtClean="0"/>
              <a:pPr/>
              <a:t>18/04/2025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127E6-936E-403A-A832-6BE9B18D9443}" type="slidenum">
              <a:rPr lang="nl-BE" smtClean="0"/>
              <a:pPr/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3212976"/>
            <a:ext cx="4752528" cy="3024336"/>
          </a:xfrm>
          <a:solidFill>
            <a:srgbClr val="002060"/>
          </a:solidFill>
        </p:spPr>
        <p:txBody>
          <a:bodyPr>
            <a:normAutofit/>
          </a:bodyPr>
          <a:lstStyle/>
          <a:p>
            <a:endParaRPr lang="en-US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nl-BE" sz="1800" b="1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Agenda</a:t>
            </a:r>
          </a:p>
          <a:p>
            <a:endParaRPr lang="nl-BE" sz="1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nl-BE" sz="1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Huishoudelijk Reglement VZW</a:t>
            </a:r>
          </a:p>
          <a:p>
            <a:endParaRPr lang="nl-BE" sz="1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nl-BE" sz="1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Verkiezing Bestuur VZW</a:t>
            </a:r>
          </a:p>
          <a:p>
            <a:endParaRPr lang="nl-BE" sz="1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nl-BE" sz="1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Varia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939ED-5610-48B3-A789-05FDEE141D2F}" type="datetime1">
              <a:rPr lang="nl-BE" smtClean="0"/>
              <a:pPr/>
              <a:t>18/04/2025</a:t>
            </a:fld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127E6-936E-403A-A832-6BE9B18D9443}" type="slidenum">
              <a:rPr lang="nl-BE" smtClean="0"/>
              <a:pPr/>
              <a:t>1</a:t>
            </a:fld>
            <a:endParaRPr lang="nl-BE"/>
          </a:p>
        </p:txBody>
      </p:sp>
      <p:sp>
        <p:nvSpPr>
          <p:cNvPr id="9" name="Title 3"/>
          <p:cNvSpPr>
            <a:spLocks noGrp="1"/>
          </p:cNvSpPr>
          <p:nvPr>
            <p:ph type="ctrTitle"/>
          </p:nvPr>
        </p:nvSpPr>
        <p:spPr>
          <a:xfrm>
            <a:off x="740554" y="1052736"/>
            <a:ext cx="7992888" cy="1825178"/>
          </a:xfrm>
          <a:solidFill>
            <a:schemeClr val="tx2">
              <a:lumMod val="20000"/>
              <a:lumOff val="80000"/>
            </a:schemeClr>
          </a:solidFill>
          <a:ln w="19050">
            <a:solidFill>
              <a:schemeClr val="accent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br>
              <a:rPr lang="nl-BE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</a:br>
            <a:br>
              <a:rPr lang="nl-BE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</a:br>
            <a:br>
              <a:rPr lang="nl-BE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nl-BE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Bijzondere Algemene Vergadering</a:t>
            </a:r>
            <a:br>
              <a:rPr lang="nl-BE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</a:br>
            <a:br>
              <a:rPr lang="nl-BE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nl-BE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Rotary Westmalle – Kempen VZW</a:t>
            </a:r>
            <a:br>
              <a:rPr lang="nl-BE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</a:br>
            <a:br>
              <a:rPr lang="nl-BE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nl-BE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17 April 2025</a:t>
            </a:r>
            <a:br>
              <a:rPr lang="nl-BE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</a:br>
            <a:br>
              <a:rPr lang="nl-BE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</a:br>
            <a:br>
              <a:rPr lang="nl-BE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endParaRPr lang="nl-BE" sz="20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5400000" flipH="1" flipV="1">
            <a:off x="5724128" y="3212976"/>
            <a:ext cx="2952328" cy="280831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 flipH="1" flipV="1">
            <a:off x="5616116" y="3176972"/>
            <a:ext cx="2160240" cy="20882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2" descr="Afbeeldingsresultaat voor rotary logo 2017">
            <a:extLst>
              <a:ext uri="{FF2B5EF4-FFF2-40B4-BE49-F238E27FC236}">
                <a16:creationId xmlns:a16="http://schemas.microsoft.com/office/drawing/2014/main" id="{C87F7CDF-4808-45CD-A749-9A0341EC89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75646"/>
            <a:ext cx="3384376" cy="56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6601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562074"/>
          </a:xfrm>
          <a:solidFill>
            <a:schemeClr val="tx2">
              <a:lumMod val="20000"/>
              <a:lumOff val="80000"/>
            </a:schemeClr>
          </a:solidFill>
          <a:ln w="19050">
            <a:solidFill>
              <a:schemeClr val="accent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nl-BE" sz="2000" b="1" dirty="0">
                <a:solidFill>
                  <a:srgbClr val="002060"/>
                </a:solidFill>
                <a:latin typeface="Arial" charset="0"/>
              </a:rPr>
              <a:t>Stemming regels op Algemene Vergadering VZW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02746" y="1019274"/>
            <a:ext cx="8784976" cy="5616624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>
              <a:lnSpc>
                <a:spcPct val="150000"/>
              </a:lnSpc>
            </a:pPr>
            <a:endParaRPr lang="nl-BE" sz="1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>
              <a:lnSpc>
                <a:spcPct val="150000"/>
              </a:lnSpc>
            </a:pPr>
            <a:r>
              <a:rPr lang="nl-BE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Stemming regels op de Algemene Vergadering</a:t>
            </a:r>
          </a:p>
          <a:p>
            <a:pPr lvl="0" algn="ctr">
              <a:lnSpc>
                <a:spcPct val="150000"/>
              </a:lnSpc>
            </a:pPr>
            <a:endParaRPr lang="nl-BE" sz="1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nl-B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stemming gebeurt bij handopsteking.</a:t>
            </a:r>
          </a:p>
          <a:p>
            <a:pPr marL="742950" lvl="1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nl-B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 kan per volmacht gestemd worden.</a:t>
            </a:r>
          </a:p>
          <a:p>
            <a:pPr marL="742950" lvl="1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nl-B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Volmacht wordt schriftelijk gegeven (maximum 3)</a:t>
            </a:r>
          </a:p>
          <a:p>
            <a:pPr marL="742950" lvl="1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nl-B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 geldig te stemmen en een punt goed te keuren moeten er, tenzij anders bepaald:</a:t>
            </a:r>
          </a:p>
          <a:p>
            <a:pPr marL="1200150" lvl="2" indent="-28575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nl-B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50% van het totaalaantal clubleden vertegenwoordigd zijn inclusief de volmachten.</a:t>
            </a:r>
          </a:p>
          <a:p>
            <a:pPr marL="1200150" lvl="2" indent="-28575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nl-B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50% van het aantal stemmen het punt goedkeuren inclusief de volmachten</a:t>
            </a:r>
          </a:p>
          <a:p>
            <a:pPr marL="1200150" lvl="2" indent="-28575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nl-B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Bij staking van stemmen beslist de voorzitter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107504" y="6525344"/>
            <a:ext cx="1018456" cy="268139"/>
          </a:xfrm>
        </p:spPr>
        <p:txBody>
          <a:bodyPr/>
          <a:lstStyle/>
          <a:p>
            <a:fld id="{FCD252CC-0F42-4F6B-9814-A0AD87DD3AC8}" type="datetime1">
              <a:rPr lang="nl-BE" sz="1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18/04/2025</a:t>
            </a:fld>
            <a:endParaRPr lang="nl-BE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6830888" y="6453336"/>
            <a:ext cx="2133600" cy="365125"/>
          </a:xfrm>
        </p:spPr>
        <p:txBody>
          <a:bodyPr/>
          <a:lstStyle/>
          <a:p>
            <a:r>
              <a:rPr lang="nl-BE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Marc Van Rolleghem</a:t>
            </a:r>
          </a:p>
        </p:txBody>
      </p:sp>
      <p:sp>
        <p:nvSpPr>
          <p:cNvPr id="7" name="Slide Number Placeholder 12"/>
          <p:cNvSpPr txBox="1">
            <a:spLocks/>
          </p:cNvSpPr>
          <p:nvPr/>
        </p:nvSpPr>
        <p:spPr>
          <a:xfrm>
            <a:off x="3158735" y="647126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Proprietary information</a:t>
            </a:r>
          </a:p>
        </p:txBody>
      </p:sp>
    </p:spTree>
    <p:extLst>
      <p:ext uri="{BB962C8B-B14F-4D97-AF65-F5344CB8AC3E}">
        <p14:creationId xmlns:p14="http://schemas.microsoft.com/office/powerpoint/2010/main" val="32597797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403AD2-974C-5EB1-C3AC-63D6E18FFE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5F68DA9-8151-BF54-A027-233958DF1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562074"/>
          </a:xfrm>
          <a:solidFill>
            <a:schemeClr val="tx2">
              <a:lumMod val="20000"/>
              <a:lumOff val="80000"/>
            </a:schemeClr>
          </a:solidFill>
          <a:ln w="19050">
            <a:solidFill>
              <a:schemeClr val="accent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nl-BE" sz="2000" b="1" dirty="0">
                <a:solidFill>
                  <a:srgbClr val="002060"/>
                </a:solidFill>
                <a:latin typeface="Arial" charset="0"/>
              </a:rPr>
              <a:t>Stemming AV VZW Huishoudelijk Reglement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001B7E86-E7FF-E19C-7E7C-F2025AAF27EA}"/>
              </a:ext>
            </a:extLst>
          </p:cNvPr>
          <p:cNvSpPr/>
          <p:nvPr/>
        </p:nvSpPr>
        <p:spPr>
          <a:xfrm>
            <a:off x="179512" y="877044"/>
            <a:ext cx="8784976" cy="5616624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nl-BE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Aanwezig: 21 van de 28 stemgerechtigden of 75%</a:t>
            </a:r>
          </a:p>
          <a:p>
            <a:pPr algn="ctr"/>
            <a:endParaRPr lang="nl-BE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BE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	</a:t>
            </a:r>
            <a:r>
              <a:rPr lang="nl-BE" dirty="0">
                <a:solidFill>
                  <a:srgbClr val="000000"/>
                </a:solidFill>
                <a:latin typeface="Calibri" panose="020F0502020204030204" pitchFamily="34" charset="0"/>
              </a:rPr>
              <a:t>		     </a:t>
            </a:r>
          </a:p>
          <a:p>
            <a:r>
              <a:rPr lang="nl-BE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nl-BE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JA		NEEN		% Ja</a:t>
            </a:r>
          </a:p>
          <a:p>
            <a:endParaRPr lang="nl-BE" b="1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1" indent="-285750">
              <a:buFont typeface="Wingdings" panose="05000000000000000000" pitchFamily="2" charset="2"/>
              <a:buChar char="Ø"/>
            </a:pPr>
            <a:r>
              <a:rPr lang="nl-BE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Huishoudelijk Reglement VZW           21		   0		100 %</a:t>
            </a:r>
          </a:p>
          <a:p>
            <a:pPr marL="0" lvl="1" indent="-114300"/>
            <a:endParaRPr lang="nl-BE" b="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1" indent="-285750">
              <a:buFont typeface="Wingdings" panose="05000000000000000000" pitchFamily="2" charset="2"/>
              <a:buChar char="Ø"/>
            </a:pPr>
            <a:r>
              <a:rPr lang="nl-B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Wijziging Rotary regels</a:t>
            </a:r>
            <a:r>
              <a:rPr lang="nl-BE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 	       21 		   0 		100 %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7D57E586-60F1-C791-D09A-6B26C973FB6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7504" y="6525344"/>
            <a:ext cx="1018456" cy="268139"/>
          </a:xfrm>
        </p:spPr>
        <p:txBody>
          <a:bodyPr/>
          <a:lstStyle/>
          <a:p>
            <a:fld id="{A979A07B-23BE-4934-9B0E-44850C784B86}" type="datetime1">
              <a:rPr lang="nl-BE" sz="1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18/04/2025</a:t>
            </a:fld>
            <a:endParaRPr lang="nl-BE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A42B2669-6245-FA22-8E7E-3841B91F7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30888" y="6453336"/>
            <a:ext cx="2133600" cy="365125"/>
          </a:xfrm>
        </p:spPr>
        <p:txBody>
          <a:bodyPr/>
          <a:lstStyle/>
          <a:p>
            <a:r>
              <a:rPr lang="nl-BE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Marc Van Rolleghem</a:t>
            </a:r>
          </a:p>
        </p:txBody>
      </p:sp>
      <p:sp>
        <p:nvSpPr>
          <p:cNvPr id="7" name="Slide Number Placeholder 12">
            <a:extLst>
              <a:ext uri="{FF2B5EF4-FFF2-40B4-BE49-F238E27FC236}">
                <a16:creationId xmlns:a16="http://schemas.microsoft.com/office/drawing/2014/main" id="{44102BDF-286A-82E9-B9D7-14311C1F0F98}"/>
              </a:ext>
            </a:extLst>
          </p:cNvPr>
          <p:cNvSpPr txBox="1">
            <a:spLocks/>
          </p:cNvSpPr>
          <p:nvPr/>
        </p:nvSpPr>
        <p:spPr>
          <a:xfrm>
            <a:off x="3158735" y="647126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Proprietary information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D75A4CC-F102-C995-3D9A-F1246AF03EA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5492" y="3690923"/>
            <a:ext cx="1920644" cy="2663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7303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12F679-34DB-47EE-5759-1E4E1E95D5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F915B61-F5BC-7274-65B4-1D4C8813B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562074"/>
          </a:xfrm>
          <a:solidFill>
            <a:schemeClr val="tx2">
              <a:lumMod val="20000"/>
              <a:lumOff val="80000"/>
            </a:schemeClr>
          </a:solidFill>
          <a:ln w="19050">
            <a:solidFill>
              <a:schemeClr val="accent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nl-BE" sz="2000" b="1" dirty="0">
                <a:solidFill>
                  <a:schemeClr val="tx1"/>
                </a:solidFill>
                <a:latin typeface="Arial" charset="0"/>
              </a:rPr>
              <a:t>Verkiezing Bestuurders VZW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54DB6765-9B2F-71DC-2B6E-3AB8BDB2BE4B}"/>
              </a:ext>
            </a:extLst>
          </p:cNvPr>
          <p:cNvSpPr/>
          <p:nvPr/>
        </p:nvSpPr>
        <p:spPr>
          <a:xfrm>
            <a:off x="179512" y="880766"/>
            <a:ext cx="8784976" cy="5616624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Font typeface="+mj-lt"/>
              <a:buAutoNum type="arabicPeriod"/>
            </a:pPr>
            <a:r>
              <a:rPr lang="nl-BE" sz="14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Tijdelijke bestuurders werden aangeduid tot aan AV 2025</a:t>
            </a:r>
          </a:p>
          <a:p>
            <a:endParaRPr lang="nl-BE" sz="1400" b="1" i="0" u="none" strike="noStrike" baseline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BE" sz="1400" b="0" i="0" u="none" strike="noStrike" baseline="0" dirty="0">
                <a:solidFill>
                  <a:srgbClr val="0025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Voorzitter		Carl Reusens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BE" sz="1400" b="0" i="0" u="none" strike="noStrike" baseline="0" dirty="0">
                <a:solidFill>
                  <a:srgbClr val="0025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Penningmeester	Suzy Sluyts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BE" sz="1400" dirty="0">
                <a:solidFill>
                  <a:srgbClr val="0025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Secretaris		Koen Descheemaecker</a:t>
            </a:r>
          </a:p>
          <a:p>
            <a:pPr>
              <a:lnSpc>
                <a:spcPct val="150000"/>
              </a:lnSpc>
            </a:pPr>
            <a:endParaRPr lang="nl-BE" sz="1400" b="0" i="0" u="none" strike="noStrike" baseline="0" dirty="0">
              <a:solidFill>
                <a:srgbClr val="00253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 startAt="2"/>
            </a:pPr>
            <a:r>
              <a:rPr lang="nl-BE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Bestuurders goedkeuren op Bijzondere Algemene Vergadering op 17 april 2025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B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VZW Bestuurders worden verkozen voor onbepaalde duur.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B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VZW voorzitter / voorzitter Dagelijks Bestuur gaat na wie zich nog kandidaat stelt.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B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Dit gebeurt voor elk van de drie functies afzonderlijk.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B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kandidaten worden voorgedragen aan de algemene vergadering voor goedkeuring.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B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 is een stemming voor elke functie afzonderlijk</a:t>
            </a:r>
            <a:r>
              <a:rPr lang="nl-BE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B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verkiezing voor de functies wordt in één verkiezingssessie afgewerkt.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B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Indien er meerdere kandidaten zijn voor één functie wordt een stemming gehouden op de AV.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B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Het lid met de meeste stemmen wordt verkozen voor de functie.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B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Bij gelijkheid stemmen wordt onmiddellijk tweede sessie georganizeerd tussen deze leden.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E4EA30AA-FE91-981E-A317-B561E49EBC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7504" y="6525344"/>
            <a:ext cx="1018456" cy="268139"/>
          </a:xfrm>
        </p:spPr>
        <p:txBody>
          <a:bodyPr/>
          <a:lstStyle/>
          <a:p>
            <a:fld id="{0BD05D1A-B297-4547-95FE-BF33921E4485}" type="datetime1">
              <a:rPr lang="nl-BE" sz="1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18/04/2025</a:t>
            </a:fld>
            <a:endParaRPr lang="nl-BE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CE83E9D1-DD67-6344-2558-0D75B430F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30888" y="6453336"/>
            <a:ext cx="2133600" cy="365125"/>
          </a:xfrm>
        </p:spPr>
        <p:txBody>
          <a:bodyPr/>
          <a:lstStyle/>
          <a:p>
            <a:r>
              <a:rPr lang="nl-BE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Marc Van Rolleghem</a:t>
            </a:r>
          </a:p>
        </p:txBody>
      </p:sp>
      <p:sp>
        <p:nvSpPr>
          <p:cNvPr id="7" name="Slide Number Placeholder 12">
            <a:extLst>
              <a:ext uri="{FF2B5EF4-FFF2-40B4-BE49-F238E27FC236}">
                <a16:creationId xmlns:a16="http://schemas.microsoft.com/office/drawing/2014/main" id="{624359F5-D842-1E44-7B51-4276A481CC94}"/>
              </a:ext>
            </a:extLst>
          </p:cNvPr>
          <p:cNvSpPr txBox="1">
            <a:spLocks/>
          </p:cNvSpPr>
          <p:nvPr/>
        </p:nvSpPr>
        <p:spPr>
          <a:xfrm>
            <a:off x="3158735" y="647126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Proprietary information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B699411-0873-7BA5-2FB5-82F32D18096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1215008"/>
            <a:ext cx="1709936" cy="1709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771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9C8FB8-B13F-9E90-96F4-84347DF7A9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2A7AD1D-C487-D328-E3B7-2863C6840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562074"/>
          </a:xfrm>
          <a:solidFill>
            <a:schemeClr val="tx2">
              <a:lumMod val="20000"/>
              <a:lumOff val="80000"/>
            </a:schemeClr>
          </a:solidFill>
          <a:ln w="19050">
            <a:solidFill>
              <a:schemeClr val="accent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nl-BE" sz="2000" b="1" dirty="0">
                <a:solidFill>
                  <a:srgbClr val="002060"/>
                </a:solidFill>
                <a:latin typeface="Arial" charset="0"/>
              </a:rPr>
              <a:t>Stemming Bestuurders VZW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6EAC12E0-5ABB-AC35-FD4D-204718F3AF1E}"/>
              </a:ext>
            </a:extLst>
          </p:cNvPr>
          <p:cNvSpPr/>
          <p:nvPr/>
        </p:nvSpPr>
        <p:spPr>
          <a:xfrm>
            <a:off x="107504" y="966738"/>
            <a:ext cx="8784976" cy="5616624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2"/>
            <a:r>
              <a:rPr lang="nl-BE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	</a:t>
            </a:r>
          </a:p>
          <a:p>
            <a:pPr lvl="2"/>
            <a:r>
              <a:rPr lang="nl-BE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Aanwezig : 21 van de 28 stemgerechtigden of 75%</a:t>
            </a:r>
          </a:p>
          <a:p>
            <a:pPr lvl="2"/>
            <a:endParaRPr lang="nl-BE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nl-B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pPr lvl="2"/>
            <a:r>
              <a:rPr lang="nl-B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nl-BE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Namen			</a:t>
            </a:r>
            <a:r>
              <a:rPr lang="nl-BE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	NEEN	% Ja</a:t>
            </a:r>
          </a:p>
          <a:p>
            <a:pPr lvl="1"/>
            <a:endParaRPr lang="nl-BE" b="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nl-BE" b="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1" indent="-285750">
              <a:buFont typeface="Wingdings" panose="05000000000000000000" pitchFamily="2" charset="2"/>
              <a:buChar char="Ø"/>
            </a:pPr>
            <a:r>
              <a:rPr lang="nl-BE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Voorzitter</a:t>
            </a:r>
            <a:r>
              <a:rPr lang="nl-BE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Carl Reusens		21 	   0 	100 %</a:t>
            </a:r>
          </a:p>
          <a:p>
            <a:pPr marL="0" lvl="1" indent="-114300"/>
            <a:endParaRPr lang="nl-BE" sz="1600" b="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-114300"/>
            <a:endParaRPr lang="nl-BE" sz="1600" b="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-114300"/>
            <a:endParaRPr lang="nl-BE" sz="1600" b="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1" indent="-285750">
              <a:buFont typeface="Wingdings" panose="05000000000000000000" pitchFamily="2" charset="2"/>
              <a:buChar char="Ø"/>
            </a:pPr>
            <a:r>
              <a:rPr lang="nl-BE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Penningmeester</a:t>
            </a:r>
            <a:r>
              <a:rPr lang="nl-BE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Bart Muyshondt		21 	    0 	100 %</a:t>
            </a:r>
          </a:p>
          <a:p>
            <a:pPr marL="0" lvl="1" indent="-114300"/>
            <a:endParaRPr lang="nl-BE" sz="1600" b="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-114300"/>
            <a:endParaRPr lang="nl-BE" sz="1600" b="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-114300"/>
            <a:endParaRPr lang="nl-BE" sz="1600" b="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1" indent="-285750">
              <a:buFont typeface="Wingdings" panose="05000000000000000000" pitchFamily="2" charset="2"/>
              <a:buChar char="Ø"/>
            </a:pPr>
            <a:r>
              <a:rPr lang="nl-BE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Secretaris</a:t>
            </a:r>
            <a:r>
              <a:rPr lang="nl-BE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Marc Van Rolleghem	21 	    0 	100 %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2DCDE40E-AF27-C1AD-AE94-806B02ADB1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7504" y="6525344"/>
            <a:ext cx="1018456" cy="268139"/>
          </a:xfrm>
        </p:spPr>
        <p:txBody>
          <a:bodyPr/>
          <a:lstStyle/>
          <a:p>
            <a:fld id="{A979A07B-23BE-4934-9B0E-44850C784B86}" type="datetime1">
              <a:rPr lang="nl-BE" sz="1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18/04/2025</a:t>
            </a:fld>
            <a:endParaRPr lang="nl-BE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69D74607-8FBB-B260-97C4-94C6FFC1B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30888" y="6453336"/>
            <a:ext cx="2133600" cy="365125"/>
          </a:xfrm>
        </p:spPr>
        <p:txBody>
          <a:bodyPr/>
          <a:lstStyle/>
          <a:p>
            <a:r>
              <a:rPr lang="nl-BE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Marc Van Rolleghem</a:t>
            </a:r>
          </a:p>
        </p:txBody>
      </p:sp>
      <p:sp>
        <p:nvSpPr>
          <p:cNvPr id="7" name="Slide Number Placeholder 12">
            <a:extLst>
              <a:ext uri="{FF2B5EF4-FFF2-40B4-BE49-F238E27FC236}">
                <a16:creationId xmlns:a16="http://schemas.microsoft.com/office/drawing/2014/main" id="{2FC92202-6918-9B2A-9C05-6936F0B2F069}"/>
              </a:ext>
            </a:extLst>
          </p:cNvPr>
          <p:cNvSpPr txBox="1">
            <a:spLocks/>
          </p:cNvSpPr>
          <p:nvPr/>
        </p:nvSpPr>
        <p:spPr>
          <a:xfrm>
            <a:off x="3158735" y="647126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Proprietary information</a:t>
            </a:r>
          </a:p>
        </p:txBody>
      </p:sp>
    </p:spTree>
    <p:extLst>
      <p:ext uri="{BB962C8B-B14F-4D97-AF65-F5344CB8AC3E}">
        <p14:creationId xmlns:p14="http://schemas.microsoft.com/office/powerpoint/2010/main" val="3335049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DA74C5-EB84-6521-AD6E-D3F90BE2A1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AB2F811-ED9C-BFAB-9222-03626167A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562074"/>
          </a:xfrm>
          <a:solidFill>
            <a:schemeClr val="tx2">
              <a:lumMod val="20000"/>
              <a:lumOff val="80000"/>
            </a:schemeClr>
          </a:solidFill>
          <a:ln w="19050">
            <a:solidFill>
              <a:schemeClr val="accent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nl-BE" sz="2000" b="1" dirty="0">
                <a:solidFill>
                  <a:srgbClr val="002060"/>
                </a:solidFill>
                <a:latin typeface="Arial" charset="0"/>
              </a:rPr>
              <a:t>Varia en besluiten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A5A978DE-2A67-F41D-A57D-54EBA3B99542}"/>
              </a:ext>
            </a:extLst>
          </p:cNvPr>
          <p:cNvSpPr/>
          <p:nvPr/>
        </p:nvSpPr>
        <p:spPr>
          <a:xfrm>
            <a:off x="179512" y="836712"/>
            <a:ext cx="8784976" cy="5616624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2"/>
            <a:r>
              <a:rPr lang="nl-BE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	</a:t>
            </a:r>
          </a:p>
          <a:p>
            <a:pPr marL="457200" indent="-457200">
              <a:buFont typeface="+mj-lt"/>
              <a:buAutoNum type="arabicPeriod"/>
            </a:pPr>
            <a:r>
              <a:rPr lang="nl-BE" sz="14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Volgende (jaarlijkse) Algemene Vergadering zal conform Huishoudelijk Reglement plaats vinden in October 2025.</a:t>
            </a:r>
          </a:p>
          <a:p>
            <a:pPr marL="342900" indent="-342900">
              <a:buFont typeface="+mj-lt"/>
              <a:buAutoNum type="arabicPeriod"/>
            </a:pPr>
            <a:endParaRPr lang="nl-BE" sz="140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nl-BE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verzekeringspolis voor de VZW bestuurders zal bestudeerd worden door Paul Van Soens om na te gaan wat er precies verzekerd is en wie.</a:t>
            </a:r>
          </a:p>
          <a:p>
            <a:pPr marL="457200" indent="-457200">
              <a:buFont typeface="+mj-lt"/>
              <a:buAutoNum type="arabicPeriod"/>
            </a:pPr>
            <a:endParaRPr lang="nl-BE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nl-BE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leden van de bijzondere algemene vergadering hebben beslist dat de club een speciale verzekering zal afsluiten in geval we evenementen organiseren om alle risico’s te elimineren.</a:t>
            </a:r>
          </a:p>
          <a:p>
            <a:pPr marL="457200" indent="-457200">
              <a:buFont typeface="+mj-lt"/>
              <a:buAutoNum type="arabicPeriod"/>
            </a:pPr>
            <a:endParaRPr lang="nl-BE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nl-BE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werkgroep voor het definiëren van de </a:t>
            </a:r>
            <a:r>
              <a:rPr lang="nl-BE" sz="1400" dirty="0">
                <a:solidFill>
                  <a:srgbClr val="0025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“Missie; Visie; Strategie; Objectieven; Communicatie” voor onze club zal gestart worden.</a:t>
            </a:r>
            <a:endParaRPr lang="nl-BE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nl-BE" sz="140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DFF33DD0-B9EC-245E-BF68-24930D3D6E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7504" y="6525344"/>
            <a:ext cx="1018456" cy="268139"/>
          </a:xfrm>
        </p:spPr>
        <p:txBody>
          <a:bodyPr/>
          <a:lstStyle/>
          <a:p>
            <a:fld id="{A979A07B-23BE-4934-9B0E-44850C784B86}" type="datetime1">
              <a:rPr lang="nl-BE" sz="1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18/04/2025</a:t>
            </a:fld>
            <a:endParaRPr lang="nl-BE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34AF6738-A45D-1855-8277-4087384BE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30888" y="6453336"/>
            <a:ext cx="2133600" cy="365125"/>
          </a:xfrm>
        </p:spPr>
        <p:txBody>
          <a:bodyPr/>
          <a:lstStyle/>
          <a:p>
            <a:r>
              <a:rPr lang="nl-BE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Marc Van Rolleghem</a:t>
            </a:r>
          </a:p>
        </p:txBody>
      </p:sp>
      <p:sp>
        <p:nvSpPr>
          <p:cNvPr id="7" name="Slide Number Placeholder 12">
            <a:extLst>
              <a:ext uri="{FF2B5EF4-FFF2-40B4-BE49-F238E27FC236}">
                <a16:creationId xmlns:a16="http://schemas.microsoft.com/office/drawing/2014/main" id="{6AAE090E-38B2-48DC-6E77-D72B61E2104A}"/>
              </a:ext>
            </a:extLst>
          </p:cNvPr>
          <p:cNvSpPr txBox="1">
            <a:spLocks/>
          </p:cNvSpPr>
          <p:nvPr/>
        </p:nvSpPr>
        <p:spPr>
          <a:xfrm>
            <a:off x="3158735" y="647126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Proprietary information</a:t>
            </a:r>
          </a:p>
        </p:txBody>
      </p:sp>
    </p:spTree>
    <p:extLst>
      <p:ext uri="{BB962C8B-B14F-4D97-AF65-F5344CB8AC3E}">
        <p14:creationId xmlns:p14="http://schemas.microsoft.com/office/powerpoint/2010/main" val="224047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0FB11A-1441-3E93-506B-4F89B04828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11F9D1D-A061-87D2-614D-4F2E632E2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224" y="1052736"/>
            <a:ext cx="7752184" cy="421556"/>
          </a:xfrm>
          <a:solidFill>
            <a:schemeClr val="accent2">
              <a:lumMod val="75000"/>
            </a:schemeClr>
          </a:solidFill>
          <a:ln w="19050">
            <a:solidFill>
              <a:schemeClr val="accent2">
                <a:lumMod val="75000"/>
              </a:schemeClr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noAutofit/>
          </a:bodyPr>
          <a:lstStyle/>
          <a:p>
            <a:pPr algn="ctr"/>
            <a:r>
              <a:rPr lang="nl-BE" sz="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Vragen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91DE2B20-A253-85D6-43D6-DAF3A7B0B0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8764" y="5758186"/>
            <a:ext cx="1801091" cy="226358"/>
          </a:xfrm>
        </p:spPr>
        <p:txBody>
          <a:bodyPr/>
          <a:lstStyle/>
          <a:p>
            <a:fld id="{DBFAEBA6-FBE3-499A-97C7-2744DA31FB7E}" type="datetime1">
              <a:rPr lang="nl-BE" sz="825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18/04/2025</a:t>
            </a:fld>
            <a:endParaRPr lang="nl-BE" sz="825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8E23EED0-CCBF-E42D-9FB7-CA479DD52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90511" y="5697253"/>
            <a:ext cx="1600200" cy="273844"/>
          </a:xfrm>
        </p:spPr>
        <p:txBody>
          <a:bodyPr/>
          <a:lstStyle/>
          <a:p>
            <a:r>
              <a:rPr lang="nl-BE" sz="82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Marc Van Rolleghem</a:t>
            </a:r>
          </a:p>
        </p:txBody>
      </p:sp>
      <p:sp>
        <p:nvSpPr>
          <p:cNvPr id="7" name="Slide Number Placeholder 12">
            <a:extLst>
              <a:ext uri="{FF2B5EF4-FFF2-40B4-BE49-F238E27FC236}">
                <a16:creationId xmlns:a16="http://schemas.microsoft.com/office/drawing/2014/main" id="{0BC85CDA-A242-B788-7BE8-24E6BED1C9E3}"/>
              </a:ext>
            </a:extLst>
          </p:cNvPr>
          <p:cNvSpPr txBox="1">
            <a:spLocks/>
          </p:cNvSpPr>
          <p:nvPr/>
        </p:nvSpPr>
        <p:spPr>
          <a:xfrm>
            <a:off x="3173714" y="5710701"/>
            <a:ext cx="197435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/>
          <a:p>
            <a:pPr algn="r">
              <a:defRPr/>
            </a:pPr>
            <a:r>
              <a:rPr lang="en-US" sz="825" dirty="0">
                <a:latin typeface="Arial" pitchFamily="34" charset="0"/>
                <a:cs typeface="Arial" pitchFamily="34" charset="0"/>
              </a:rPr>
              <a:t>Rotary Westmalle Kempen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F869AEC-5722-A5E7-4541-F10E0197C6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673" y="1932096"/>
            <a:ext cx="2385053" cy="3219822"/>
          </a:xfrm>
          <a:prstGeom prst="rect">
            <a:avLst/>
          </a:prstGeom>
        </p:spPr>
      </p:pic>
      <p:pic>
        <p:nvPicPr>
          <p:cNvPr id="1028" name="Picture 4" descr="https://www.colourbox.com/preview/11159614-human-head-silhouette-with-a-question-mark.jpg">
            <a:extLst>
              <a:ext uri="{FF2B5EF4-FFF2-40B4-BE49-F238E27FC236}">
                <a16:creationId xmlns:a16="http://schemas.microsoft.com/office/drawing/2014/main" id="{14D681DD-4532-EDD9-3C7A-17572BFA6E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911558"/>
            <a:ext cx="3240360" cy="324036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537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D16E6A-F975-3A59-7E6E-C559BB0DF9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F451292-296C-7612-23EF-28CC1C4C3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562074"/>
          </a:xfrm>
          <a:solidFill>
            <a:schemeClr val="tx2">
              <a:lumMod val="20000"/>
              <a:lumOff val="80000"/>
            </a:schemeClr>
          </a:solidFill>
          <a:ln w="19050">
            <a:solidFill>
              <a:schemeClr val="accent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nl-BE" sz="2000" b="1" dirty="0">
                <a:solidFill>
                  <a:srgbClr val="002060"/>
                </a:solidFill>
                <a:latin typeface="Arial" charset="0"/>
              </a:rPr>
              <a:t>Boekhouding Bevoegdheden VZW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B8D39354-8F40-2181-E8EC-E1804D6150B0}"/>
              </a:ext>
            </a:extLst>
          </p:cNvPr>
          <p:cNvSpPr/>
          <p:nvPr/>
        </p:nvSpPr>
        <p:spPr>
          <a:xfrm>
            <a:off x="179512" y="998140"/>
            <a:ext cx="8784976" cy="5616624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nl-BE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“Functies” zijn benoemd voor uitvoering van boekhoud administratie</a:t>
            </a:r>
          </a:p>
          <a:p>
            <a:pPr lvl="0" algn="ctr"/>
            <a:endParaRPr lang="nl-BE" sz="1400" b="1" dirty="0">
              <a:solidFill>
                <a:srgbClr val="0021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nl-BE" sz="1400" b="1" dirty="0">
              <a:solidFill>
                <a:srgbClr val="0021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nl-BE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Invoeren</a:t>
            </a:r>
            <a:r>
              <a:rPr lang="nl-B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van gegevens zijn beperkt tot drie functies om consistentie te garanderen en complexiteit en dus risico voor fouten zoveel mogelijk te reduceren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nl-B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nl-BE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Raadplegen</a:t>
            </a:r>
            <a:r>
              <a:rPr lang="nl-B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van gegevens is iets breder om beheer en beslissingen van het bestuur te nemen binnen de financiële mogelijkheden 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nl-BE" sz="1400" b="1" dirty="0">
              <a:solidFill>
                <a:srgbClr val="0021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nl-BE" sz="1400" b="1" dirty="0">
              <a:solidFill>
                <a:srgbClr val="0021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nl-BE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Invoeren en raadplegen gegevens in boekhoudsysteem.</a:t>
            </a:r>
            <a:endParaRPr lang="nl-BE" sz="1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nl-BE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nl-B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VZW Voorzitter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nl-B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Voorzitter feestcomité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nl-B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Verantwoordelijke facturatie</a:t>
            </a:r>
          </a:p>
          <a:p>
            <a:endParaRPr lang="nl-BE" sz="1400" dirty="0">
              <a:solidFill>
                <a:srgbClr val="0021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+mj-lt"/>
              <a:buAutoNum type="arabicPeriod" startAt="2"/>
            </a:pPr>
            <a:r>
              <a:rPr lang="nl-BE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Raadpleging gegevens.</a:t>
            </a:r>
            <a:endParaRPr lang="nl-BE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endParaRPr lang="nl-B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nl-B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Voorzitter Dagelijks Bestuur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nl-B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Penningmeester VZW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nl-B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Secretaris Dagelijks Bestuur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nl-B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Secretaris VZW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nl-BE" b="1" i="0" u="none" strike="noStrike" baseline="0" dirty="0">
              <a:solidFill>
                <a:srgbClr val="002164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FEC4BF1F-7844-D96A-8D1C-D75D1E68AD8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7504" y="6525344"/>
            <a:ext cx="1018456" cy="268139"/>
          </a:xfrm>
        </p:spPr>
        <p:txBody>
          <a:bodyPr/>
          <a:lstStyle/>
          <a:p>
            <a:fld id="{E85BF11F-8D0E-4825-8893-1D7B8AB4221C}" type="datetime1">
              <a:rPr lang="nl-BE" sz="1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18/04/2025</a:t>
            </a:fld>
            <a:endParaRPr lang="nl-BE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8A5A040F-6558-296F-FAF7-A55AC3B4A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30888" y="6453336"/>
            <a:ext cx="2133600" cy="365125"/>
          </a:xfrm>
        </p:spPr>
        <p:txBody>
          <a:bodyPr/>
          <a:lstStyle/>
          <a:p>
            <a:r>
              <a:rPr lang="nl-BE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Marc Van Rolleghem</a:t>
            </a:r>
          </a:p>
        </p:txBody>
      </p:sp>
      <p:sp>
        <p:nvSpPr>
          <p:cNvPr id="7" name="Slide Number Placeholder 12">
            <a:extLst>
              <a:ext uri="{FF2B5EF4-FFF2-40B4-BE49-F238E27FC236}">
                <a16:creationId xmlns:a16="http://schemas.microsoft.com/office/drawing/2014/main" id="{AF25B28F-8729-849C-D994-BAE36547FD28}"/>
              </a:ext>
            </a:extLst>
          </p:cNvPr>
          <p:cNvSpPr txBox="1">
            <a:spLocks/>
          </p:cNvSpPr>
          <p:nvPr/>
        </p:nvSpPr>
        <p:spPr>
          <a:xfrm>
            <a:off x="3158735" y="647126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Proprietary information</a:t>
            </a:r>
          </a:p>
        </p:txBody>
      </p:sp>
    </p:spTree>
    <p:extLst>
      <p:ext uri="{BB962C8B-B14F-4D97-AF65-F5344CB8AC3E}">
        <p14:creationId xmlns:p14="http://schemas.microsoft.com/office/powerpoint/2010/main" val="2721089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459EAB-CF2E-A927-0578-A94E654264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5A3EC82-5706-AC41-2E6F-8D734572C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562074"/>
          </a:xfrm>
          <a:solidFill>
            <a:schemeClr val="tx2">
              <a:lumMod val="20000"/>
              <a:lumOff val="80000"/>
            </a:schemeClr>
          </a:solidFill>
          <a:ln w="19050">
            <a:solidFill>
              <a:schemeClr val="accent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nl-BE" sz="2000" b="1" dirty="0">
                <a:solidFill>
                  <a:srgbClr val="002060"/>
                </a:solidFill>
                <a:latin typeface="Arial" charset="0"/>
              </a:rPr>
              <a:t>Bank Bevoegdheden VZW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1622EA35-0D0D-EC92-38D2-5B8658E0A7B7}"/>
              </a:ext>
            </a:extLst>
          </p:cNvPr>
          <p:cNvSpPr/>
          <p:nvPr/>
        </p:nvSpPr>
        <p:spPr>
          <a:xfrm>
            <a:off x="179512" y="998140"/>
            <a:ext cx="8784976" cy="5616624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nl-BE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“Functies” zijn benoemd voor uitvoering van bankverrichtingen</a:t>
            </a:r>
          </a:p>
          <a:p>
            <a:pPr lvl="0" algn="ctr"/>
            <a:endParaRPr lang="nl-BE" sz="1400" b="1" dirty="0">
              <a:solidFill>
                <a:srgbClr val="0021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nl-BE" sz="1400" b="1" dirty="0">
              <a:solidFill>
                <a:srgbClr val="0021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nl-BE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Invoeren</a:t>
            </a:r>
            <a:r>
              <a:rPr lang="nl-B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van bankverrichtingen zijn beperkt tot vier functies om consistentie te garanderen en complexiteit en dus risico voor fouten zoveel mogelijk te reduceren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nl-B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nl-BE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Raadplegen</a:t>
            </a:r>
            <a:r>
              <a:rPr lang="nl-B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van bankgegevens is om beheer en beslissingen van het dagelijks bestuur te nemen binnen de financiële mogelijkheden 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nl-BE" sz="1400" b="1" dirty="0">
              <a:solidFill>
                <a:srgbClr val="0021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nl-BE" sz="1400" b="1" dirty="0">
              <a:solidFill>
                <a:srgbClr val="0021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nl-BE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Invoeren en raadplegen bankverrichtingen.</a:t>
            </a:r>
            <a:endParaRPr lang="nl-BE" sz="1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nl-BE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nl-B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VZW Voorzitter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nl-B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Voorzitter feestcomité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nl-B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Verantwoordelijke facturatie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nl-B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Penningmeester VZW</a:t>
            </a:r>
          </a:p>
          <a:p>
            <a:endParaRPr lang="nl-BE" sz="1400" dirty="0">
              <a:solidFill>
                <a:srgbClr val="0021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BE" sz="1400" dirty="0">
              <a:solidFill>
                <a:srgbClr val="0021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+mj-lt"/>
              <a:buAutoNum type="arabicPeriod" startAt="2"/>
            </a:pPr>
            <a:r>
              <a:rPr lang="nl-BE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Raadpleging gegevens.</a:t>
            </a:r>
            <a:endParaRPr lang="nl-BE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endParaRPr lang="nl-B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nl-B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Voorzitter Dagelijks Bestuur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nl-B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Secretaris VZW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nl-BE" b="1" i="0" u="none" strike="noStrike" baseline="0" dirty="0">
              <a:solidFill>
                <a:srgbClr val="002164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FD2C4856-DC65-01BA-BD3A-A991AC36AC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7504" y="6525344"/>
            <a:ext cx="1018456" cy="268139"/>
          </a:xfrm>
        </p:spPr>
        <p:txBody>
          <a:bodyPr/>
          <a:lstStyle/>
          <a:p>
            <a:fld id="{E85BF11F-8D0E-4825-8893-1D7B8AB4221C}" type="datetime1">
              <a:rPr lang="nl-BE" sz="1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18/04/2025</a:t>
            </a:fld>
            <a:endParaRPr lang="nl-BE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050070D1-1906-E89D-AD3F-E57B0B667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30888" y="6453336"/>
            <a:ext cx="2133600" cy="365125"/>
          </a:xfrm>
        </p:spPr>
        <p:txBody>
          <a:bodyPr/>
          <a:lstStyle/>
          <a:p>
            <a:r>
              <a:rPr lang="nl-BE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Marc Van Rolleghem</a:t>
            </a:r>
          </a:p>
        </p:txBody>
      </p:sp>
      <p:sp>
        <p:nvSpPr>
          <p:cNvPr id="7" name="Slide Number Placeholder 12">
            <a:extLst>
              <a:ext uri="{FF2B5EF4-FFF2-40B4-BE49-F238E27FC236}">
                <a16:creationId xmlns:a16="http://schemas.microsoft.com/office/drawing/2014/main" id="{B0F30108-FF72-4034-5498-5AB5121FA90E}"/>
              </a:ext>
            </a:extLst>
          </p:cNvPr>
          <p:cNvSpPr txBox="1">
            <a:spLocks/>
          </p:cNvSpPr>
          <p:nvPr/>
        </p:nvSpPr>
        <p:spPr>
          <a:xfrm>
            <a:off x="3158735" y="647126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Proprietary information</a:t>
            </a:r>
          </a:p>
        </p:txBody>
      </p:sp>
    </p:spTree>
    <p:extLst>
      <p:ext uri="{BB962C8B-B14F-4D97-AF65-F5344CB8AC3E}">
        <p14:creationId xmlns:p14="http://schemas.microsoft.com/office/powerpoint/2010/main" val="1985078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E8CB77-AA3C-1662-50C3-3C8742B4DB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B22E0B0-7188-1A2F-E841-D1324D1C5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562074"/>
          </a:xfrm>
          <a:solidFill>
            <a:schemeClr val="tx2">
              <a:lumMod val="20000"/>
              <a:lumOff val="80000"/>
            </a:schemeClr>
          </a:solidFill>
          <a:ln w="19050">
            <a:solidFill>
              <a:schemeClr val="accent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nl-BE" sz="2000" b="1" dirty="0">
                <a:solidFill>
                  <a:schemeClr val="tx1"/>
                </a:solidFill>
                <a:latin typeface="Arial" charset="0"/>
              </a:rPr>
              <a:t>Inhoud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85E72A60-1BE6-B53A-2B1B-F858C21B46D3}"/>
              </a:ext>
            </a:extLst>
          </p:cNvPr>
          <p:cNvSpPr/>
          <p:nvPr/>
        </p:nvSpPr>
        <p:spPr>
          <a:xfrm>
            <a:off x="179512" y="908720"/>
            <a:ext cx="8784976" cy="5616624"/>
          </a:xfrm>
          <a:prstGeom prst="roundRect">
            <a:avLst>
              <a:gd name="adj" fmla="val 16833"/>
            </a:avLst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895350" indent="-342900">
              <a:lnSpc>
                <a:spcPct val="200000"/>
              </a:lnSpc>
              <a:buFont typeface="+mj-lt"/>
              <a:buAutoNum type="arabicPeriod"/>
            </a:pPr>
            <a:r>
              <a:rPr lang="nl-BE" sz="1400" dirty="0">
                <a:solidFill>
                  <a:srgbClr val="0025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Rotary Westmalle - Kempen VZW</a:t>
            </a:r>
            <a:endParaRPr lang="nl-BE" sz="1400" i="0" u="none" strike="noStrike" baseline="0" dirty="0">
              <a:solidFill>
                <a:srgbClr val="00253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95350" indent="-342900">
              <a:lnSpc>
                <a:spcPct val="200000"/>
              </a:lnSpc>
              <a:buFont typeface="+mj-lt"/>
              <a:buAutoNum type="arabicPeriod"/>
            </a:pPr>
            <a:r>
              <a:rPr lang="nl-BE" sz="1400" i="0" u="none" strike="noStrike" baseline="0" dirty="0">
                <a:solidFill>
                  <a:srgbClr val="0025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Aansprakelijkheid Bestuur en Leden</a:t>
            </a:r>
          </a:p>
          <a:p>
            <a:pPr marL="895350" indent="-342900">
              <a:lnSpc>
                <a:spcPct val="200000"/>
              </a:lnSpc>
              <a:buFont typeface="+mj-lt"/>
              <a:buAutoNum type="arabicPeriod"/>
            </a:pPr>
            <a:r>
              <a:rPr lang="nl-BE" sz="1400" dirty="0">
                <a:solidFill>
                  <a:srgbClr val="0025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Verzekering Burgerlijke Aansprakelijkheid</a:t>
            </a:r>
          </a:p>
          <a:p>
            <a:pPr marL="895350" indent="-342900">
              <a:lnSpc>
                <a:spcPct val="200000"/>
              </a:lnSpc>
              <a:buFont typeface="+mj-lt"/>
              <a:buAutoNum type="arabicPeriod"/>
            </a:pPr>
            <a:r>
              <a:rPr lang="nl-BE" sz="1400" i="0" u="none" strike="noStrike" baseline="0" dirty="0">
                <a:solidFill>
                  <a:srgbClr val="0025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Boekhoudkundige verplichtingen</a:t>
            </a:r>
          </a:p>
          <a:p>
            <a:pPr marL="895350" indent="-342900">
              <a:lnSpc>
                <a:spcPct val="200000"/>
              </a:lnSpc>
              <a:buFont typeface="+mj-lt"/>
              <a:buAutoNum type="arabicPeriod"/>
            </a:pPr>
            <a:r>
              <a:rPr lang="nl-BE" sz="1400" i="0" u="none" strike="noStrike" baseline="0" dirty="0">
                <a:solidFill>
                  <a:srgbClr val="0025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Jaarrekening en Begroting</a:t>
            </a:r>
          </a:p>
          <a:p>
            <a:pPr marL="895350" indent="-342900">
              <a:lnSpc>
                <a:spcPct val="200000"/>
              </a:lnSpc>
              <a:buFont typeface="+mj-lt"/>
              <a:buAutoNum type="arabicPeriod"/>
            </a:pPr>
            <a:r>
              <a:rPr lang="nl-BE" sz="1400" dirty="0">
                <a:solidFill>
                  <a:srgbClr val="0025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Wijzigingen toepassing Rotary regels</a:t>
            </a:r>
          </a:p>
          <a:p>
            <a:pPr marL="895350" indent="-342900">
              <a:lnSpc>
                <a:spcPct val="200000"/>
              </a:lnSpc>
              <a:buFont typeface="+mj-lt"/>
              <a:buAutoNum type="arabicPeriod"/>
            </a:pPr>
            <a:r>
              <a:rPr lang="nl-BE" sz="1400" dirty="0">
                <a:solidFill>
                  <a:srgbClr val="0025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Stemming regels op Algemene Vergadering</a:t>
            </a:r>
          </a:p>
          <a:p>
            <a:pPr marL="895350" indent="-342900">
              <a:lnSpc>
                <a:spcPct val="200000"/>
              </a:lnSpc>
              <a:buFont typeface="+mj-lt"/>
              <a:buAutoNum type="arabicPeriod"/>
            </a:pPr>
            <a:r>
              <a:rPr lang="nl-BE" sz="1400" dirty="0">
                <a:solidFill>
                  <a:srgbClr val="0025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Stemming Huishoudelijk Reglement</a:t>
            </a:r>
          </a:p>
          <a:p>
            <a:pPr marL="895350" indent="-342900">
              <a:lnSpc>
                <a:spcPct val="200000"/>
              </a:lnSpc>
              <a:buFont typeface="+mj-lt"/>
              <a:buAutoNum type="arabicPeriod"/>
            </a:pPr>
            <a:r>
              <a:rPr lang="nl-BE" sz="1400" dirty="0">
                <a:solidFill>
                  <a:srgbClr val="0025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Stemming Bestuurders</a:t>
            </a:r>
          </a:p>
          <a:p>
            <a:pPr marL="895350" indent="-342900">
              <a:lnSpc>
                <a:spcPct val="200000"/>
              </a:lnSpc>
              <a:buFont typeface="+mj-lt"/>
              <a:buAutoNum type="arabicPeriod"/>
            </a:pPr>
            <a:r>
              <a:rPr lang="nl-BE" sz="1400" dirty="0">
                <a:solidFill>
                  <a:srgbClr val="0025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 en besluiten</a:t>
            </a:r>
          </a:p>
          <a:p>
            <a:pPr marL="1352550" lvl="1" indent="-3429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nl-BE" sz="1100" i="0" u="none" strike="noStrike" baseline="0" dirty="0">
                <a:solidFill>
                  <a:srgbClr val="0025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Boekhouding bevoegdheden</a:t>
            </a:r>
          </a:p>
          <a:p>
            <a:pPr marL="1352550" lvl="1" indent="-3429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nl-BE" sz="1100" dirty="0">
                <a:solidFill>
                  <a:srgbClr val="0025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Bank bevoegdheden</a:t>
            </a:r>
            <a:endParaRPr lang="nl-BE" sz="1100" i="0" u="none" strike="noStrike" baseline="0" dirty="0">
              <a:solidFill>
                <a:srgbClr val="00253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32D46190-69AD-C0A2-E2D3-C98CC2EF5F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7504" y="6525344"/>
            <a:ext cx="1018456" cy="268139"/>
          </a:xfrm>
        </p:spPr>
        <p:txBody>
          <a:bodyPr/>
          <a:lstStyle/>
          <a:p>
            <a:fld id="{BB705E4B-1DE0-4A84-BF1C-75BFF769F677}" type="datetime1">
              <a:rPr lang="nl-BE" sz="1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18/04/2025</a:t>
            </a:fld>
            <a:endParaRPr lang="nl-BE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5F94192D-760E-740A-75B1-79A13EBD4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30888" y="6453336"/>
            <a:ext cx="2133600" cy="365125"/>
          </a:xfrm>
        </p:spPr>
        <p:txBody>
          <a:bodyPr/>
          <a:lstStyle/>
          <a:p>
            <a:r>
              <a:rPr lang="nl-BE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Marc Van Rolleghem</a:t>
            </a:r>
          </a:p>
        </p:txBody>
      </p:sp>
      <p:sp>
        <p:nvSpPr>
          <p:cNvPr id="7" name="Slide Number Placeholder 12">
            <a:extLst>
              <a:ext uri="{FF2B5EF4-FFF2-40B4-BE49-F238E27FC236}">
                <a16:creationId xmlns:a16="http://schemas.microsoft.com/office/drawing/2014/main" id="{29646D97-F8BA-A93B-B080-C693DB929E1C}"/>
              </a:ext>
            </a:extLst>
          </p:cNvPr>
          <p:cNvSpPr txBox="1">
            <a:spLocks/>
          </p:cNvSpPr>
          <p:nvPr/>
        </p:nvSpPr>
        <p:spPr>
          <a:xfrm>
            <a:off x="3158735" y="647126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Proprietary information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767B620-72DF-8553-C879-65F713ED99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335" y="3861118"/>
            <a:ext cx="3312113" cy="2209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153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528" y="274638"/>
            <a:ext cx="8640960" cy="562074"/>
          </a:xfrm>
          <a:solidFill>
            <a:schemeClr val="tx2">
              <a:lumMod val="20000"/>
              <a:lumOff val="80000"/>
            </a:schemeClr>
          </a:solidFill>
          <a:ln w="19050">
            <a:solidFill>
              <a:schemeClr val="accent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nl-BE" sz="2000" b="1" dirty="0">
                <a:solidFill>
                  <a:schemeClr val="tx1"/>
                </a:solidFill>
                <a:latin typeface="Arial" charset="0"/>
              </a:rPr>
              <a:t>Rotary Westmalle - Kempen VZW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51520" y="966738"/>
            <a:ext cx="8784976" cy="5616624"/>
          </a:xfrm>
          <a:prstGeom prst="roundRect">
            <a:avLst>
              <a:gd name="adj" fmla="val 16833"/>
            </a:avLst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nl-B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Onze VZW werd gesticht op 29 Juni 2023</a:t>
            </a:r>
          </a:p>
          <a:p>
            <a:pPr algn="ctr"/>
            <a:endParaRPr lang="nl-BE" sz="1600" b="1" i="0" u="none" strike="noStrike" baseline="0" dirty="0">
              <a:solidFill>
                <a:srgbClr val="00253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nl-BE" sz="14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Belangrijkste kenmerken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BE" sz="1400" b="0" i="0" u="none" strike="noStrike" baseline="0" dirty="0">
                <a:solidFill>
                  <a:srgbClr val="0025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Belangloos doel.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BE" sz="1400" b="0" i="0" u="none" strike="noStrike" baseline="0" dirty="0">
                <a:solidFill>
                  <a:srgbClr val="0025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Rechtspersoonlijkheid.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BE" sz="1400" b="0" i="0" u="none" strike="noStrike" baseline="0" dirty="0">
                <a:solidFill>
                  <a:srgbClr val="0025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Zonder winstoogmerk (= winst maken mag niet het doel op zich zijn, winst moet volledig gebruikt worden om het doel van de vzw te realiseren).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nl-BE" sz="1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nl-BE" sz="1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Font typeface="+mj-lt"/>
              <a:buAutoNum type="arabicPeriod" startAt="2"/>
            </a:pPr>
            <a:r>
              <a:rPr lang="nl-BE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Rechtspersoonlijkheid</a:t>
            </a:r>
          </a:p>
          <a:p>
            <a:pPr lvl="1"/>
            <a:endParaRPr lang="nl-BE" sz="1400" i="0" u="none" strike="noStrike" baseline="0" dirty="0">
              <a:solidFill>
                <a:srgbClr val="00253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nl-BE" sz="1400" i="0" u="none" strike="noStrike" baseline="0" dirty="0">
                <a:solidFill>
                  <a:srgbClr val="0025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Gezien deze organisatie een vzw met een eigen rechtspersoonlijkheid is, kan de vzw in eigen naam gedagvaard worden.</a:t>
            </a:r>
          </a:p>
          <a:p>
            <a:pPr lvl="1"/>
            <a:endParaRPr lang="nl-BE" sz="1400" i="0" u="none" strike="noStrike" baseline="0" dirty="0">
              <a:solidFill>
                <a:srgbClr val="00253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nl-BE" sz="1400" i="0" u="none" strike="noStrike" baseline="0" dirty="0">
                <a:solidFill>
                  <a:srgbClr val="0025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onbetaalde factuur maakt deel uit van de schulden van de vzw en niet van haar individuele leden.</a:t>
            </a:r>
          </a:p>
          <a:p>
            <a:pPr lvl="1"/>
            <a:endParaRPr lang="nl-BE" sz="1400" i="0" u="none" strike="noStrike" baseline="0" dirty="0">
              <a:solidFill>
                <a:srgbClr val="00253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nl-BE" sz="1400" i="0" u="none" strike="noStrike" baseline="0" dirty="0">
              <a:solidFill>
                <a:srgbClr val="00253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Font typeface="+mj-lt"/>
              <a:buAutoNum type="arabicPeriod" startAt="2"/>
            </a:pPr>
            <a:r>
              <a:rPr lang="nl-BE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Bestaansgrond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nl-BE" sz="1400" dirty="0">
              <a:solidFill>
                <a:srgbClr val="00253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nl-BE" sz="1400" dirty="0">
                <a:solidFill>
                  <a:srgbClr val="0025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Een werkgroep zal de “Missie; Visie; Strategie; Objectieven; Communicatie” voorstellen.</a:t>
            </a:r>
            <a:endParaRPr lang="nl-BE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107504" y="6525344"/>
            <a:ext cx="1018456" cy="268139"/>
          </a:xfrm>
        </p:spPr>
        <p:txBody>
          <a:bodyPr/>
          <a:lstStyle/>
          <a:p>
            <a:fld id="{95B05664-FD0C-4AAD-9EAF-4FA049F67CA7}" type="datetime1">
              <a:rPr lang="nl-BE" sz="1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18/04/2025</a:t>
            </a:fld>
            <a:endParaRPr lang="nl-BE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6830888" y="6453336"/>
            <a:ext cx="2133600" cy="365125"/>
          </a:xfrm>
        </p:spPr>
        <p:txBody>
          <a:bodyPr/>
          <a:lstStyle/>
          <a:p>
            <a:r>
              <a:rPr lang="nl-BE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Marc Van Rolleghem</a:t>
            </a:r>
          </a:p>
        </p:txBody>
      </p:sp>
      <p:sp>
        <p:nvSpPr>
          <p:cNvPr id="7" name="Slide Number Placeholder 12"/>
          <p:cNvSpPr txBox="1">
            <a:spLocks/>
          </p:cNvSpPr>
          <p:nvPr/>
        </p:nvSpPr>
        <p:spPr>
          <a:xfrm>
            <a:off x="3158735" y="647126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Proprietary information</a:t>
            </a:r>
          </a:p>
        </p:txBody>
      </p:sp>
    </p:spTree>
    <p:extLst>
      <p:ext uri="{BB962C8B-B14F-4D97-AF65-F5344CB8AC3E}">
        <p14:creationId xmlns:p14="http://schemas.microsoft.com/office/powerpoint/2010/main" val="4288761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562074"/>
          </a:xfrm>
          <a:solidFill>
            <a:schemeClr val="tx2">
              <a:lumMod val="20000"/>
              <a:lumOff val="80000"/>
            </a:schemeClr>
          </a:solidFill>
          <a:ln w="19050">
            <a:solidFill>
              <a:schemeClr val="accent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nl-BE" sz="2000" b="1" dirty="0">
                <a:solidFill>
                  <a:schemeClr val="tx1"/>
                </a:solidFill>
                <a:latin typeface="Arial" charset="0"/>
              </a:rPr>
              <a:t>Aansprakelijkheid Bestuur en Leden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79512" y="908720"/>
            <a:ext cx="8784976" cy="5616624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Font typeface="+mj-lt"/>
              <a:buAutoNum type="arabicPeriod"/>
            </a:pPr>
            <a:r>
              <a:rPr lang="nl-BE" sz="14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Bestuurders VZW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BE" sz="1400" i="0" u="none" strike="noStrike" baseline="0" dirty="0">
                <a:solidFill>
                  <a:srgbClr val="0025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Bestuurders hebben geen aansprakelijkheid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BE" sz="1400" i="0" u="none" strike="noStrike" baseline="0" dirty="0">
                <a:solidFill>
                  <a:srgbClr val="0025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Bestuurders verbinden niet zich zelf, maar de vereniging</a:t>
            </a:r>
          </a:p>
          <a:p>
            <a:pPr lvl="1">
              <a:lnSpc>
                <a:spcPct val="150000"/>
              </a:lnSpc>
            </a:pPr>
            <a:r>
              <a:rPr lang="nl-BE" sz="1400" b="1" i="0" u="none" strike="noStrike" baseline="0" dirty="0">
                <a:solidFill>
                  <a:srgbClr val="0025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Indien: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BE" sz="1400" i="0" u="none" strike="noStrike" baseline="0" dirty="0">
                <a:solidFill>
                  <a:srgbClr val="0025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Fouten gemaakt in de uitvoering of bij sluiten van overeenkomst</a:t>
            </a:r>
          </a:p>
          <a:p>
            <a:pPr lvl="1">
              <a:lnSpc>
                <a:spcPct val="150000"/>
              </a:lnSpc>
            </a:pPr>
            <a:r>
              <a:rPr lang="nl-BE" sz="1400" i="0" u="none" strike="noStrike" baseline="0" dirty="0">
                <a:solidFill>
                  <a:srgbClr val="0025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voor rekening en in naam van vereniging = contractuele fout of wanprestatie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B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 kwader trouw is gehandeld kunnen sancties door Dagelijks Bestuur beslist worden</a:t>
            </a:r>
          </a:p>
          <a:p>
            <a:pPr lvl="1">
              <a:lnSpc>
                <a:spcPct val="150000"/>
              </a:lnSpc>
            </a:pPr>
            <a:endParaRPr lang="nl-B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 startAt="2"/>
            </a:pPr>
            <a:r>
              <a:rPr lang="nl-BE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Leden VZW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BE" sz="1400" dirty="0">
                <a:solidFill>
                  <a:srgbClr val="0025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 Rotary Westmalle Kempen leden zijn effectieve leden van de VZW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BE" sz="1400" dirty="0">
                <a:solidFill>
                  <a:srgbClr val="0025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 leden hebben stemrecht op de Algemene Vergadering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BE" sz="1400" dirty="0">
                <a:solidFill>
                  <a:srgbClr val="0025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Leden zijn niet aansprakelijk</a:t>
            </a:r>
          </a:p>
          <a:p>
            <a:pPr lvl="1">
              <a:lnSpc>
                <a:spcPct val="150000"/>
              </a:lnSpc>
            </a:pPr>
            <a:endParaRPr lang="nl-BE" sz="1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 startAt="3"/>
            </a:pPr>
            <a:r>
              <a:rPr lang="nl-BE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Bestuurstructuur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B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“Dagelijks Bestuur” Rotary bestuurt onze club conform Rotary International structuur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B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VZW Voorzitter is lid van Dagelijks Bestuur en alle beslissingen gelden dus ook voor de VZW</a:t>
            </a:r>
          </a:p>
          <a:p>
            <a:pPr lvl="1">
              <a:lnSpc>
                <a:spcPct val="150000"/>
              </a:lnSpc>
            </a:pPr>
            <a:endParaRPr lang="nl-B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90000"/>
              </a:lnSpc>
            </a:pPr>
            <a:endParaRPr lang="en-US" sz="1000" dirty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107504" y="6525344"/>
            <a:ext cx="1018456" cy="268139"/>
          </a:xfrm>
        </p:spPr>
        <p:txBody>
          <a:bodyPr/>
          <a:lstStyle/>
          <a:p>
            <a:fld id="{144B0C20-2E19-425A-8985-166C9857A212}" type="datetime1">
              <a:rPr lang="nl-BE" sz="1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18/04/2025</a:t>
            </a:fld>
            <a:endParaRPr lang="nl-BE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6830888" y="6453336"/>
            <a:ext cx="2133600" cy="365125"/>
          </a:xfrm>
        </p:spPr>
        <p:txBody>
          <a:bodyPr/>
          <a:lstStyle/>
          <a:p>
            <a:r>
              <a:rPr lang="nl-BE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Marc Van Rolleghem</a:t>
            </a:r>
          </a:p>
        </p:txBody>
      </p:sp>
      <p:sp>
        <p:nvSpPr>
          <p:cNvPr id="7" name="Slide Number Placeholder 12"/>
          <p:cNvSpPr txBox="1">
            <a:spLocks/>
          </p:cNvSpPr>
          <p:nvPr/>
        </p:nvSpPr>
        <p:spPr>
          <a:xfrm>
            <a:off x="3158735" y="647126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Proprietary information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58DAC1A-86D2-4D78-7058-88164CB653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052736"/>
            <a:ext cx="1709936" cy="1709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49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562074"/>
          </a:xfrm>
          <a:solidFill>
            <a:schemeClr val="tx2">
              <a:lumMod val="20000"/>
              <a:lumOff val="80000"/>
            </a:schemeClr>
          </a:solidFill>
          <a:ln w="19050">
            <a:solidFill>
              <a:schemeClr val="accent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nl-BE" sz="2000" b="1" dirty="0">
                <a:solidFill>
                  <a:srgbClr val="002060"/>
                </a:solidFill>
                <a:latin typeface="Arial" charset="0"/>
              </a:rPr>
              <a:t>Verzekering “Burgerlijke Aansprakelijkheid”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02817" y="836712"/>
            <a:ext cx="8784976" cy="5616624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Font typeface="+mj-lt"/>
              <a:buAutoNum type="arabicPeriod"/>
            </a:pPr>
            <a:r>
              <a:rPr lang="nl-BE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Verzekering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l-BE" sz="1400" b="1" i="0" u="none" strike="noStrike" baseline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nl-BE" sz="140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Deze verzekering is verplicht voor VZW.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nl-B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nl-B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afgesloten met AXA via VYTA Insurance uit Zandhoven.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nl-B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l-BE" sz="1400" b="1" i="0" u="none" strike="noStrike" baseline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2"/>
            </a:pPr>
            <a:r>
              <a:rPr lang="nl-BE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Wie is verzekerd ?</a:t>
            </a:r>
          </a:p>
          <a:p>
            <a:endParaRPr lang="nl-BE" sz="1400" b="1" i="0" u="none" strike="noStrike" baseline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nl-BE" sz="140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3 bestuurders zijn verzekerd.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nl-BE" sz="1400" i="0" u="none" strike="noStrike" baseline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nl-B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Andere leden kunnen niet aansprakelijk gesteld worden.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nl-B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nl-B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Dus andere leden moeten niet verzekerd zijn.</a:t>
            </a:r>
          </a:p>
          <a:p>
            <a:pPr lvl="1"/>
            <a:endParaRPr lang="nl-BE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nl-BE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3"/>
            </a:pPr>
            <a:r>
              <a:rPr lang="nl-BE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Dekking en kost</a:t>
            </a:r>
          </a:p>
          <a:p>
            <a:endParaRPr lang="nl-BE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nl-B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Dekking van 250.000 Euro</a:t>
            </a:r>
          </a:p>
          <a:p>
            <a:pPr lvl="1"/>
            <a:endParaRPr lang="nl-B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nl-B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Jaarlijkse premie van 245 Euro.</a:t>
            </a:r>
          </a:p>
          <a:p>
            <a:pPr lvl="1"/>
            <a:endParaRPr lang="nl-B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nl-B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Voor evenementen toch een afzonderlijke verzekering afsluiten.</a:t>
            </a:r>
          </a:p>
          <a:p>
            <a:endParaRPr lang="nl-BE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nl-BE" sz="1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107504" y="6525344"/>
            <a:ext cx="1018456" cy="268139"/>
          </a:xfrm>
        </p:spPr>
        <p:txBody>
          <a:bodyPr/>
          <a:lstStyle/>
          <a:p>
            <a:fld id="{BFE09F7F-F272-4E4B-997E-C6D8EAFC162D}" type="datetime1">
              <a:rPr lang="nl-BE" sz="1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18/04/2025</a:t>
            </a:fld>
            <a:endParaRPr lang="nl-BE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6830888" y="6453336"/>
            <a:ext cx="2133600" cy="365125"/>
          </a:xfrm>
        </p:spPr>
        <p:txBody>
          <a:bodyPr/>
          <a:lstStyle/>
          <a:p>
            <a:r>
              <a:rPr lang="nl-BE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Marc Van Rolleghem</a:t>
            </a:r>
          </a:p>
        </p:txBody>
      </p:sp>
      <p:sp>
        <p:nvSpPr>
          <p:cNvPr id="7" name="Slide Number Placeholder 12"/>
          <p:cNvSpPr txBox="1">
            <a:spLocks/>
          </p:cNvSpPr>
          <p:nvPr/>
        </p:nvSpPr>
        <p:spPr>
          <a:xfrm>
            <a:off x="3158735" y="647126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Proprietary information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576964-4266-621F-2BCD-0B502EB03A1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3416139"/>
            <a:ext cx="2057616" cy="2852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653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562074"/>
          </a:xfrm>
          <a:solidFill>
            <a:schemeClr val="tx2">
              <a:lumMod val="20000"/>
              <a:lumOff val="80000"/>
            </a:schemeClr>
          </a:solidFill>
          <a:ln w="19050">
            <a:solidFill>
              <a:schemeClr val="accent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nl-BE" sz="2000" b="1" dirty="0">
                <a:solidFill>
                  <a:schemeClr val="tx1"/>
                </a:solidFill>
                <a:latin typeface="Arial" charset="0"/>
              </a:rPr>
              <a:t>Boekhoudkundige verplichtingen VZW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79512" y="908720"/>
            <a:ext cx="8784976" cy="5616624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Font typeface="+mj-lt"/>
              <a:buAutoNum type="arabicPeriod"/>
            </a:pPr>
            <a:r>
              <a:rPr lang="nl-BE" sz="14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Verplichtingen zijn afhankelijk van omvang van de vereniging</a:t>
            </a:r>
          </a:p>
          <a:p>
            <a:endParaRPr lang="en-US" sz="1400" b="0" i="0" u="none" strike="noStrike" baseline="0" dirty="0">
              <a:solidFill>
                <a:srgbClr val="00253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BE" sz="1400" i="0" u="none" strike="noStrike" baseline="0" dirty="0">
                <a:solidFill>
                  <a:srgbClr val="0025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Onze VZW is een “kleine” vereniging omdat o.a. ontvangsten lager zijn dan 312.500 Euro.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BE" sz="1400" dirty="0">
                <a:solidFill>
                  <a:srgbClr val="0025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Zijn onderworpen aan de BTW wetgeving.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BE" sz="1400" dirty="0">
                <a:solidFill>
                  <a:srgbClr val="0025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Belangrijk voor lidgelden; showtime; wijnslag etc.</a:t>
            </a:r>
          </a:p>
          <a:p>
            <a:endParaRPr lang="nl-BE" sz="1400" i="0" u="none" strike="noStrike" baseline="0" dirty="0">
              <a:solidFill>
                <a:srgbClr val="00253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2"/>
            </a:pPr>
            <a:r>
              <a:rPr lang="nl-BE" sz="14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Voeren dus een vereenvoudigde boekhouding = kasboekhouding</a:t>
            </a:r>
          </a:p>
          <a:p>
            <a:endParaRPr lang="nl-BE" sz="1400" b="1" i="0" u="none" strike="noStrike" baseline="0" dirty="0">
              <a:solidFill>
                <a:srgbClr val="00253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BE" sz="1400" i="0" u="none" strike="noStrike" baseline="0" dirty="0">
                <a:solidFill>
                  <a:srgbClr val="0025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Bewegingen op rekening: lidgeld op de rekening, betaling facturen, afhaling bank naar kas, schenkingen en legaten, subsidies.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BE" sz="1400" dirty="0">
                <a:solidFill>
                  <a:srgbClr val="0025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nl-BE" sz="1400" i="0" u="none" strike="noStrike" baseline="0" dirty="0">
                <a:solidFill>
                  <a:srgbClr val="0025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eweging in contanten: inkomgeld ontvangen in kas, ontvangsten verkoop tickets, ontvangst geld afkomstig van bankrekening.</a:t>
            </a:r>
            <a:endParaRPr lang="nl-BE" sz="1400" b="0" i="0" u="none" strike="noStrike" baseline="0" dirty="0">
              <a:solidFill>
                <a:srgbClr val="00253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BE" sz="1400" b="0" i="0" u="none" strike="noStrike" baseline="0" dirty="0">
              <a:solidFill>
                <a:srgbClr val="00253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3"/>
            </a:pPr>
            <a:r>
              <a:rPr lang="nl-BE" sz="14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Hebben boekhouder aangesteld</a:t>
            </a:r>
          </a:p>
          <a:p>
            <a:endParaRPr lang="nl-BE" sz="1400" b="1" i="0" u="none" strike="noStrike" baseline="0" dirty="0">
              <a:solidFill>
                <a:srgbClr val="00253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BE" sz="1400" dirty="0">
                <a:solidFill>
                  <a:srgbClr val="0025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Stelt boekhoudsysteem met onze specifieke noden ter beschikking vb facturatie.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BE" sz="1400" dirty="0">
                <a:solidFill>
                  <a:srgbClr val="0025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Aangestelde gebruikers hebben training gekregen.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BE" sz="1400" dirty="0">
                <a:solidFill>
                  <a:srgbClr val="0025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Voert boekhouding en doet BTW aangifte.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BE" sz="1400" dirty="0">
                <a:solidFill>
                  <a:srgbClr val="0025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Legt </a:t>
            </a:r>
            <a:r>
              <a:rPr lang="nl-BE" sz="1400" i="0" u="none" strike="noStrike" baseline="0" dirty="0">
                <a:solidFill>
                  <a:srgbClr val="0025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stukken neer bij de Griffie van de Rechtbank van Koophandel (kosteloos).</a:t>
            </a:r>
          </a:p>
          <a:p>
            <a:pPr algn="l"/>
            <a:endParaRPr lang="en-US" sz="1400" b="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BE" sz="1000" b="1" dirty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107504" y="6525344"/>
            <a:ext cx="1018456" cy="268139"/>
          </a:xfrm>
        </p:spPr>
        <p:txBody>
          <a:bodyPr/>
          <a:lstStyle/>
          <a:p>
            <a:fld id="{D5EFF83A-30EC-4714-8965-BB085B2AC2BD}" type="datetime1">
              <a:rPr lang="nl-BE" sz="1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18/04/2025</a:t>
            </a:fld>
            <a:endParaRPr lang="nl-BE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6830888" y="6453336"/>
            <a:ext cx="2133600" cy="365125"/>
          </a:xfrm>
        </p:spPr>
        <p:txBody>
          <a:bodyPr/>
          <a:lstStyle/>
          <a:p>
            <a:r>
              <a:rPr lang="nl-BE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Marc Van Rolleghem</a:t>
            </a:r>
          </a:p>
        </p:txBody>
      </p:sp>
      <p:sp>
        <p:nvSpPr>
          <p:cNvPr id="7" name="Slide Number Placeholder 12"/>
          <p:cNvSpPr txBox="1">
            <a:spLocks/>
          </p:cNvSpPr>
          <p:nvPr/>
        </p:nvSpPr>
        <p:spPr>
          <a:xfrm>
            <a:off x="3158735" y="647126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Proprietary information</a:t>
            </a:r>
          </a:p>
        </p:txBody>
      </p:sp>
    </p:spTree>
    <p:extLst>
      <p:ext uri="{BB962C8B-B14F-4D97-AF65-F5344CB8AC3E}">
        <p14:creationId xmlns:p14="http://schemas.microsoft.com/office/powerpoint/2010/main" val="746335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562074"/>
          </a:xfrm>
          <a:solidFill>
            <a:schemeClr val="tx2">
              <a:lumMod val="20000"/>
              <a:lumOff val="80000"/>
            </a:schemeClr>
          </a:solidFill>
          <a:ln w="19050">
            <a:solidFill>
              <a:schemeClr val="accent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nl-BE" sz="2000" b="1" dirty="0">
                <a:solidFill>
                  <a:srgbClr val="002060"/>
                </a:solidFill>
                <a:latin typeface="Arial" charset="0"/>
              </a:rPr>
              <a:t>Jaarrekening en Begroting VZW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79512" y="897612"/>
            <a:ext cx="8784976" cy="5616624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nl-BE" sz="1400" b="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l-BE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nl-BE" sz="14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Jaarrekening</a:t>
            </a:r>
          </a:p>
          <a:p>
            <a:pPr lvl="1">
              <a:lnSpc>
                <a:spcPct val="150000"/>
              </a:lnSpc>
            </a:pPr>
            <a:endParaRPr lang="nl-BE" sz="1400" b="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BE" sz="1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Jaarlijks en ten laatste binnen de zes maanden na afsluitingsdatum van het boekjaar legt het dagelijks bestuur de jaarrekening </a:t>
            </a:r>
            <a:r>
              <a:rPr lang="nl-BE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 goedkeuring voor aan de algemene vergadering.’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l-BE" sz="1400" b="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BE" sz="1400" b="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2"/>
            </a:pPr>
            <a:r>
              <a:rPr lang="nl-BE" sz="14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Begroting</a:t>
            </a:r>
          </a:p>
          <a:p>
            <a:endParaRPr lang="nl-BE" sz="1400" b="1" i="0" u="none" strike="noStrike" baseline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BE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Jaarlijks legt het dagelijks bestuur de begroting ter goedkeuring voor aan de algemene vergadering.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nl-BE" sz="1400" b="1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nl-BE" sz="14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Begroting moet realistisch zijn: raming toetsen (prijscatalogi, historische gegevens, wettelijke normen, lopende contracten,…)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nl-BE" sz="140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nl-BE" sz="14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Begroting dient voorzichtig te zijn: opbrengsten </a:t>
            </a:r>
            <a:r>
              <a:rPr lang="nl-BE" sz="1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eerder iets onderschat, kosten eerder iets overschat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107504" y="6525344"/>
            <a:ext cx="1018456" cy="268139"/>
          </a:xfrm>
        </p:spPr>
        <p:txBody>
          <a:bodyPr/>
          <a:lstStyle/>
          <a:p>
            <a:fld id="{636FA825-52BE-4B30-8D9E-69B38170C84B}" type="datetime1">
              <a:rPr lang="nl-BE" sz="1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18/04/2025</a:t>
            </a:fld>
            <a:endParaRPr lang="nl-BE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6830888" y="6453336"/>
            <a:ext cx="2133600" cy="365125"/>
          </a:xfrm>
        </p:spPr>
        <p:txBody>
          <a:bodyPr/>
          <a:lstStyle/>
          <a:p>
            <a:r>
              <a:rPr lang="nl-BE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Marc Van Rolleghem</a:t>
            </a:r>
          </a:p>
        </p:txBody>
      </p:sp>
      <p:sp>
        <p:nvSpPr>
          <p:cNvPr id="7" name="Slide Number Placeholder 12"/>
          <p:cNvSpPr txBox="1">
            <a:spLocks/>
          </p:cNvSpPr>
          <p:nvPr/>
        </p:nvSpPr>
        <p:spPr>
          <a:xfrm>
            <a:off x="3158735" y="647126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Proprietary information</a:t>
            </a:r>
          </a:p>
        </p:txBody>
      </p:sp>
    </p:spTree>
    <p:extLst>
      <p:ext uri="{BB962C8B-B14F-4D97-AF65-F5344CB8AC3E}">
        <p14:creationId xmlns:p14="http://schemas.microsoft.com/office/powerpoint/2010/main" val="3878529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A57062-E391-6531-E391-50F1E17894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43F5856-536F-34E6-447B-B794A2A81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562074"/>
          </a:xfrm>
          <a:solidFill>
            <a:schemeClr val="tx2">
              <a:lumMod val="20000"/>
              <a:lumOff val="80000"/>
            </a:schemeClr>
          </a:solidFill>
          <a:ln w="19050">
            <a:solidFill>
              <a:schemeClr val="accent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nl-BE" sz="2000" b="1" dirty="0">
                <a:solidFill>
                  <a:srgbClr val="002060"/>
                </a:solidFill>
                <a:latin typeface="Arial" charset="0"/>
              </a:rPr>
              <a:t>Wijziging toepassing Rotary Regels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8E7CE864-190B-D5EA-545A-9C09C3C74E83}"/>
              </a:ext>
            </a:extLst>
          </p:cNvPr>
          <p:cNvSpPr/>
          <p:nvPr/>
        </p:nvSpPr>
        <p:spPr>
          <a:xfrm>
            <a:off x="107504" y="953235"/>
            <a:ext cx="8784976" cy="5616624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lvl="0" indent="-342900">
              <a:buFont typeface="+mj-lt"/>
              <a:buAutoNum type="arabicPeriod"/>
            </a:pPr>
            <a:r>
              <a:rPr lang="nl-BE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Aanwezigheid leden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BE" sz="1400" dirty="0">
                <a:solidFill>
                  <a:srgbClr val="0021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Opvolging van aanwezigheid tijdens statutaire en andere vergaderingen is minder streng zodat een aantal acties uit het huishoudelijk reglement zijn geschrapt.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BE" sz="1400" dirty="0">
                <a:solidFill>
                  <a:srgbClr val="0021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Maar heel belangrijk blijft de registratie aanwezigheid in Polaris.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BE" sz="1400" dirty="0">
                <a:solidFill>
                  <a:srgbClr val="0021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Polaris registratie is essentieel voor het restaurant en voor leden die een vergadering thuis organiseren bijvoorbeeld bestuursvergaderingen of commissies.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BE" sz="1400" dirty="0">
                <a:solidFill>
                  <a:srgbClr val="0021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Aanwezigheid blijft een belangrijke factor bij het bepalen van de PHF.</a:t>
            </a:r>
          </a:p>
          <a:p>
            <a:pPr marL="342900" lvl="0" indent="-342900">
              <a:buFont typeface="+mj-lt"/>
              <a:buAutoNum type="arabicPeriod"/>
            </a:pPr>
            <a:endParaRPr lang="nl-BE" sz="1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nl-BE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Verkiezingsprocedure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BE" sz="1400" dirty="0">
                <a:solidFill>
                  <a:srgbClr val="0021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 zijn nu twee procedures namelijk voor (1) VZW en (2) Dagelijks Bestuur.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BE" sz="1400" dirty="0">
                <a:solidFill>
                  <a:srgbClr val="0021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Benoeming voor VZW bestuur is voor onbepaalde tijd tenzij de Algemene Vergadering een wijziging doorvoert.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BE" sz="1400" dirty="0">
                <a:solidFill>
                  <a:srgbClr val="0021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Dagelijks Bestuur wordt jaarlijks gewijzigd via Voorzitter en Bestuursleden verkiezing.</a:t>
            </a:r>
          </a:p>
          <a:p>
            <a:pPr marL="342900" lvl="0" indent="-342900">
              <a:buFont typeface="+mj-lt"/>
              <a:buAutoNum type="arabicPeriod"/>
            </a:pPr>
            <a:endParaRPr lang="nl-BE" sz="1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nl-BE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Aanwervings procedure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BE" sz="1400" dirty="0">
                <a:solidFill>
                  <a:srgbClr val="0021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 is onderscheid gemaakt tussen nieuwe leden “zonder” en “met” Rotary verleden.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BE" sz="1400" i="0" u="none" strike="noStrike" baseline="0" dirty="0">
                <a:solidFill>
                  <a:srgbClr val="0021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 Rotary verleden is sneller.</a:t>
            </a:r>
            <a:endParaRPr lang="nl-BE" i="0" u="none" strike="noStrike" baseline="0" dirty="0">
              <a:solidFill>
                <a:srgbClr val="002164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665CC2E8-995D-489D-7013-9D49ED054D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7504" y="6525344"/>
            <a:ext cx="1018456" cy="268139"/>
          </a:xfrm>
        </p:spPr>
        <p:txBody>
          <a:bodyPr/>
          <a:lstStyle/>
          <a:p>
            <a:fld id="{E85BF11F-8D0E-4825-8893-1D7B8AB4221C}" type="datetime1">
              <a:rPr lang="nl-BE" sz="1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18/04/2025</a:t>
            </a:fld>
            <a:endParaRPr lang="nl-BE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0EAFF48-F8A7-B596-3238-8BE221852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30888" y="6453336"/>
            <a:ext cx="2133600" cy="365125"/>
          </a:xfrm>
        </p:spPr>
        <p:txBody>
          <a:bodyPr/>
          <a:lstStyle/>
          <a:p>
            <a:r>
              <a:rPr lang="nl-BE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Marc Van Rolleghem</a:t>
            </a:r>
          </a:p>
        </p:txBody>
      </p:sp>
      <p:sp>
        <p:nvSpPr>
          <p:cNvPr id="7" name="Slide Number Placeholder 12">
            <a:extLst>
              <a:ext uri="{FF2B5EF4-FFF2-40B4-BE49-F238E27FC236}">
                <a16:creationId xmlns:a16="http://schemas.microsoft.com/office/drawing/2014/main" id="{3659240F-2542-1BC9-D800-5CF225377F97}"/>
              </a:ext>
            </a:extLst>
          </p:cNvPr>
          <p:cNvSpPr txBox="1">
            <a:spLocks/>
          </p:cNvSpPr>
          <p:nvPr/>
        </p:nvSpPr>
        <p:spPr>
          <a:xfrm>
            <a:off x="3158735" y="647126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Proprietary information</a:t>
            </a:r>
          </a:p>
        </p:txBody>
      </p:sp>
    </p:spTree>
    <p:extLst>
      <p:ext uri="{BB962C8B-B14F-4D97-AF65-F5344CB8AC3E}">
        <p14:creationId xmlns:p14="http://schemas.microsoft.com/office/powerpoint/2010/main" val="2239998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92224" y="1052736"/>
            <a:ext cx="7752184" cy="421556"/>
          </a:xfrm>
          <a:solidFill>
            <a:schemeClr val="accent2">
              <a:lumMod val="75000"/>
            </a:schemeClr>
          </a:solidFill>
          <a:ln w="19050">
            <a:solidFill>
              <a:schemeClr val="accent2">
                <a:lumMod val="75000"/>
              </a:schemeClr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noAutofit/>
          </a:bodyPr>
          <a:lstStyle/>
          <a:p>
            <a:pPr algn="ctr"/>
            <a:r>
              <a:rPr lang="nl-BE" sz="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Vragen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498764" y="5758186"/>
            <a:ext cx="1801091" cy="226358"/>
          </a:xfrm>
        </p:spPr>
        <p:txBody>
          <a:bodyPr/>
          <a:lstStyle/>
          <a:p>
            <a:fld id="{DBFAEBA6-FBE3-499A-97C7-2744DA31FB7E}" type="datetime1">
              <a:rPr lang="nl-BE" sz="825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18/04/2025</a:t>
            </a:fld>
            <a:endParaRPr lang="nl-BE" sz="825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7090511" y="5697253"/>
            <a:ext cx="1600200" cy="273844"/>
          </a:xfrm>
        </p:spPr>
        <p:txBody>
          <a:bodyPr/>
          <a:lstStyle/>
          <a:p>
            <a:r>
              <a:rPr lang="nl-BE" sz="82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Marc Van Rolleghem</a:t>
            </a:r>
          </a:p>
        </p:txBody>
      </p:sp>
      <p:sp>
        <p:nvSpPr>
          <p:cNvPr id="7" name="Slide Number Placeholder 12"/>
          <p:cNvSpPr txBox="1">
            <a:spLocks/>
          </p:cNvSpPr>
          <p:nvPr/>
        </p:nvSpPr>
        <p:spPr>
          <a:xfrm>
            <a:off x="3173714" y="5710701"/>
            <a:ext cx="197435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/>
          <a:p>
            <a:pPr algn="r">
              <a:defRPr/>
            </a:pPr>
            <a:r>
              <a:rPr lang="en-US" sz="825" dirty="0">
                <a:latin typeface="Arial" pitchFamily="34" charset="0"/>
                <a:cs typeface="Arial" pitchFamily="34" charset="0"/>
              </a:rPr>
              <a:t>Rotary Westmalle Kempen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CC6397F-B113-45DB-85CA-5D1A028907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673" y="1932096"/>
            <a:ext cx="2385053" cy="3219822"/>
          </a:xfrm>
          <a:prstGeom prst="rect">
            <a:avLst/>
          </a:prstGeom>
        </p:spPr>
      </p:pic>
      <p:pic>
        <p:nvPicPr>
          <p:cNvPr id="1028" name="Picture 4" descr="https://www.colourbox.com/preview/11159614-human-head-silhouette-with-a-question-mark.jpg">
            <a:extLst>
              <a:ext uri="{FF2B5EF4-FFF2-40B4-BE49-F238E27FC236}">
                <a16:creationId xmlns:a16="http://schemas.microsoft.com/office/drawing/2014/main" id="{949690F0-ED49-4829-9646-81BB5E2222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911558"/>
            <a:ext cx="3240360" cy="324036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5514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32571</TotalTime>
  <Words>1424</Words>
  <Application>Microsoft Office PowerPoint</Application>
  <PresentationFormat>On-screen Show (4:3)</PresentationFormat>
  <Paragraphs>288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Wingdings</vt:lpstr>
      <vt:lpstr>Office Theme</vt:lpstr>
      <vt:lpstr>   Bijzondere Algemene Vergadering  Rotary Westmalle – Kempen VZW  17 April 2025   </vt:lpstr>
      <vt:lpstr>Inhoud</vt:lpstr>
      <vt:lpstr>Rotary Westmalle - Kempen VZW </vt:lpstr>
      <vt:lpstr>Aansprakelijkheid Bestuur en Leden</vt:lpstr>
      <vt:lpstr>Verzekering “Burgerlijke Aansprakelijkheid”</vt:lpstr>
      <vt:lpstr>Boekhoudkundige verplichtingen VZW</vt:lpstr>
      <vt:lpstr>Jaarrekening en Begroting VZW</vt:lpstr>
      <vt:lpstr>Wijziging toepassing Rotary Regels</vt:lpstr>
      <vt:lpstr>Vragen</vt:lpstr>
      <vt:lpstr>Stemming regels op Algemene Vergadering VZW</vt:lpstr>
      <vt:lpstr>Stemming AV VZW Huishoudelijk Reglement</vt:lpstr>
      <vt:lpstr>Verkiezing Bestuurders VZW</vt:lpstr>
      <vt:lpstr>Stemming Bestuurders VZW</vt:lpstr>
      <vt:lpstr>Varia en besluiten</vt:lpstr>
      <vt:lpstr>Vragen</vt:lpstr>
      <vt:lpstr>Boekhouding Bevoegdheden VZW</vt:lpstr>
      <vt:lpstr>Bank Bevoegdheden VZW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Marc</dc:creator>
  <cp:lastModifiedBy>Marc Van Rolleghem</cp:lastModifiedBy>
  <cp:revision>161</cp:revision>
  <cp:lastPrinted>2019-12-19T13:43:34Z</cp:lastPrinted>
  <dcterms:created xsi:type="dcterms:W3CDTF">2011-04-24T06:50:02Z</dcterms:created>
  <dcterms:modified xsi:type="dcterms:W3CDTF">2025-04-19T07:35:47Z</dcterms:modified>
</cp:coreProperties>
</file>